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75" r:id="rId3"/>
    <p:sldId id="272" r:id="rId4"/>
    <p:sldId id="267" r:id="rId5"/>
    <p:sldId id="280" r:id="rId6"/>
    <p:sldId id="276" r:id="rId7"/>
    <p:sldId id="281" r:id="rId8"/>
    <p:sldId id="278" r:id="rId9"/>
    <p:sldId id="282" r:id="rId10"/>
    <p:sldId id="279" r:id="rId11"/>
    <p:sldId id="283" r:id="rId12"/>
    <p:sldId id="284" r:id="rId13"/>
    <p:sldId id="261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aleway" panose="020B0503030101060003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>
        <p:scale>
          <a:sx n="200" d="100"/>
          <a:sy n="200" d="100"/>
        </p:scale>
        <p:origin x="65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anieslab.github.io/sars-cov-2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hyperlink" Target="https://colbyford.shinyapps.io/StrainHub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jpe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jpe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Relationship Id="rId27" Type="http://schemas.openxmlformats.org/officeDocument/2006/relationships/image" Target="../media/image30.jpe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jpeg"/><Relationship Id="rId38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Industry, Technology, </a:t>
            </a:r>
            <a:r>
              <a:rPr lang="en" sz="4800" b="0" dirty="0"/>
              <a:t>Teaching, &amp; Research</a:t>
            </a:r>
            <a:br>
              <a:rPr lang="en" b="0" dirty="0"/>
            </a:br>
            <a:r>
              <a:rPr lang="en" sz="2800" dirty="0"/>
              <a:t>Colby T. Ford, Ph.D.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SDS Associate Professor of Practice Candidate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56680" y="3331799"/>
            <a:ext cx="1259274" cy="9681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ML for Malaria Testing 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63D4-DFF4-43C0-A182-08897B4D2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1019" r="3841" b="1017"/>
          <a:stretch/>
        </p:blipFill>
        <p:spPr>
          <a:xfrm>
            <a:off x="247648" y="1172584"/>
            <a:ext cx="2271713" cy="2956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6AC130-F2FB-48D9-B4C1-75E3052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24" y="1172584"/>
            <a:ext cx="3107096" cy="1952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8A61493-B4A0-41F7-A5FB-0D4EBC80A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69" y="2219980"/>
            <a:ext cx="2990852" cy="1750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EAF35D2-6254-4C9C-976D-BA5A5687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501" y="148042"/>
            <a:ext cx="1440962" cy="208703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AD10F64-9A42-4ECE-91EF-B5DA66435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396" y="3218122"/>
            <a:ext cx="2904156" cy="1831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Malaria Detection with Rapid Diagnostic Tests (RDTs) | The Partnership for  Global Health Technologies">
            <a:extLst>
              <a:ext uri="{FF2B5EF4-FFF2-40B4-BE49-F238E27FC236}">
                <a16:creationId xmlns:a16="http://schemas.microsoft.com/office/drawing/2014/main" id="{4A681D37-415D-4683-BF4B-9DA1057F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0" y="3246617"/>
            <a:ext cx="3398060" cy="15934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E5C7A67-A3FE-456F-8B41-B080B4D8D29F}"/>
              </a:ext>
            </a:extLst>
          </p:cNvPr>
          <p:cNvCxnSpPr>
            <a:cxnSpLocks/>
          </p:cNvCxnSpPr>
          <p:nvPr/>
        </p:nvCxnSpPr>
        <p:spPr>
          <a:xfrm>
            <a:off x="5875259" y="1652591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EAC06F7-7C99-4B26-B1BE-6369C7140A6E}"/>
              </a:ext>
            </a:extLst>
          </p:cNvPr>
          <p:cNvCxnSpPr>
            <a:cxnSpLocks/>
          </p:cNvCxnSpPr>
          <p:nvPr/>
        </p:nvCxnSpPr>
        <p:spPr>
          <a:xfrm>
            <a:off x="7428782" y="2650733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97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0CD1-7846-4260-98BE-C4B25AA3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21075"/>
            <a:ext cx="8520600" cy="639600"/>
          </a:xfrm>
        </p:spPr>
        <p:txBody>
          <a:bodyPr/>
          <a:lstStyle/>
          <a:p>
            <a:r>
              <a:rPr lang="en-US" dirty="0"/>
              <a:t>SARS-CoV-2 Variant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A51E4-F2F3-40B5-BF73-E6754034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975"/>
            <a:ext cx="9144000" cy="4045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B88DB-C6B7-409C-BB23-DB176D2D19E1}"/>
              </a:ext>
            </a:extLst>
          </p:cNvPr>
          <p:cNvSpPr txBox="1"/>
          <p:nvPr/>
        </p:nvSpPr>
        <p:spPr>
          <a:xfrm>
            <a:off x="7067550" y="383000"/>
            <a:ext cx="18716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janieslab.github.io/sars-cov-2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82582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02FD831B-D325-443B-8E40-F45ECA0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99" y="1113940"/>
            <a:ext cx="5192132" cy="3730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42843-DB6B-4FC0-AAB6-25D27404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Transmission Visualization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F3862D7-48E6-47FC-AA5F-CEC94651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249473"/>
            <a:ext cx="1095375" cy="126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5A75A-E768-4B3B-AB89-113D2A08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9" y="1113940"/>
            <a:ext cx="2500649" cy="2486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1301F8-0AF6-4877-8235-AD445EADE1E4}"/>
              </a:ext>
            </a:extLst>
          </p:cNvPr>
          <p:cNvSpPr txBox="1"/>
          <p:nvPr/>
        </p:nvSpPr>
        <p:spPr>
          <a:xfrm>
            <a:off x="784697" y="4129088"/>
            <a:ext cx="162736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Location and Host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Metadata</a:t>
            </a:r>
          </a:p>
        </p:txBody>
      </p:sp>
      <p:pic>
        <p:nvPicPr>
          <p:cNvPr id="11" name="Graphic 10" descr="Add with solid fill">
            <a:extLst>
              <a:ext uri="{FF2B5EF4-FFF2-40B4-BE49-F238E27FC236}">
                <a16:creationId xmlns:a16="http://schemas.microsoft.com/office/drawing/2014/main" id="{AF102FFF-23ED-4636-9B02-42B42BDF8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936" y="3663919"/>
            <a:ext cx="367052" cy="367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4123C9-3834-4424-A352-C860157E5512}"/>
              </a:ext>
            </a:extLst>
          </p:cNvPr>
          <p:cNvSpPr txBox="1"/>
          <p:nvPr/>
        </p:nvSpPr>
        <p:spPr>
          <a:xfrm>
            <a:off x="1016168" y="2143125"/>
            <a:ext cx="121058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Phylogenetic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Tree</a:t>
            </a:r>
          </a:p>
        </p:txBody>
      </p:sp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FEE70648-EC39-4EC7-AED5-F51D5984A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14982" y="321468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3C5FE-5FF5-497D-869E-EEFE3478AD92}"/>
              </a:ext>
            </a:extLst>
          </p:cNvPr>
          <p:cNvSpPr txBox="1"/>
          <p:nvPr/>
        </p:nvSpPr>
        <p:spPr>
          <a:xfrm>
            <a:off x="7796213" y="4776304"/>
            <a:ext cx="1190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9"/>
              </a:rPr>
              <a:t>StrainHub.io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9755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br>
              <a:rPr lang="en" dirty="0"/>
            </a:br>
            <a:r>
              <a:rPr lang="en" sz="2400" dirty="0">
                <a:solidFill>
                  <a:schemeClr val="accent1"/>
                </a:solidFill>
              </a:rPr>
              <a:t>Thank You!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AC7A65B-540B-4B3F-A07F-DD6AA6EFB9B7}"/>
              </a:ext>
            </a:extLst>
          </p:cNvPr>
          <p:cNvSpPr/>
          <p:nvPr/>
        </p:nvSpPr>
        <p:spPr>
          <a:xfrm>
            <a:off x="4572000" y="4293944"/>
            <a:ext cx="4574606" cy="664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89A6FE-4BE9-4081-B46D-A2F3B2AA5FE4}"/>
              </a:ext>
            </a:extLst>
          </p:cNvPr>
          <p:cNvSpPr/>
          <p:nvPr/>
        </p:nvSpPr>
        <p:spPr>
          <a:xfrm>
            <a:off x="4572000" y="2093940"/>
            <a:ext cx="4572000" cy="664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8CD9-61C5-4599-8B4E-C637F05C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652455"/>
            <a:ext cx="4045200" cy="1318200"/>
          </a:xfrm>
        </p:spPr>
        <p:txBody>
          <a:bodyPr/>
          <a:lstStyle/>
          <a:p>
            <a:r>
              <a:rPr lang="en-US" dirty="0"/>
              <a:t>Industry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78BB-4DBD-4ABF-A6B8-E0697DC3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1990475"/>
            <a:ext cx="4045200" cy="2933903"/>
          </a:xfrm>
        </p:spPr>
        <p:txBody>
          <a:bodyPr/>
          <a:lstStyle/>
          <a:p>
            <a:r>
              <a:rPr lang="en-US" b="1" dirty="0"/>
              <a:t>Current Role:</a:t>
            </a:r>
          </a:p>
          <a:p>
            <a:r>
              <a:rPr lang="en-US" dirty="0"/>
              <a:t>Artificial Intelligence Architect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			      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58441-CAE8-4BA9-BEDA-683633D750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70131" y="165038"/>
            <a:ext cx="4433601" cy="4254262"/>
          </a:xfrm>
        </p:spPr>
        <p:txBody>
          <a:bodyPr anchor="t"/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chemeClr val="accent1"/>
                </a:solidFill>
              </a:rPr>
              <a:t>Recent Previous Roles: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Edge Systems (HydraFacial)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Director of Data Science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Dermatologic Medical Devices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Cloud Architecture, Computer Vision, IoT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Ember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Chief Data Scientist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AI Startup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NLP for Compliance Use Cases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7D7CF1F-A52E-4891-BA02-E9BE0D31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1" y="2863640"/>
            <a:ext cx="2987557" cy="1290487"/>
          </a:xfrm>
          <a:prstGeom prst="rect">
            <a:avLst/>
          </a:prstGeom>
        </p:spPr>
      </p:pic>
      <p:pic>
        <p:nvPicPr>
          <p:cNvPr id="9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BAAD40F-9589-4AF0-9582-D63A92CF2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1465578" y="4278531"/>
            <a:ext cx="1814540" cy="42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2EAD3F80-2554-4741-AFA2-FA533C80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924" y="4425843"/>
            <a:ext cx="1981628" cy="400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7C73F-DA76-4AE8-8A34-1AE330F8A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924" y="2093939"/>
            <a:ext cx="2028648" cy="664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3391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76" y="3267100"/>
            <a:ext cx="1227489" cy="4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794622" y="1819079"/>
            <a:ext cx="1329498" cy="3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6" y="3554355"/>
            <a:ext cx="1337727" cy="6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0" y="158407"/>
            <a:ext cx="1023309" cy="4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93" y="2153124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6" y="4134325"/>
            <a:ext cx="938804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78" y="2143201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60" y="4092319"/>
            <a:ext cx="1524204" cy="4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73" y="4168328"/>
            <a:ext cx="1194093" cy="3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46" y="2920475"/>
            <a:ext cx="1230541" cy="5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219" y="3439940"/>
            <a:ext cx="712935" cy="7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20" y="2778334"/>
            <a:ext cx="1288290" cy="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43" y="1180281"/>
            <a:ext cx="1272853" cy="44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84" y="3200346"/>
            <a:ext cx="825230" cy="6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3397257" y="4141758"/>
            <a:ext cx="1056620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96" y="1604369"/>
            <a:ext cx="1150554" cy="3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1" y="627771"/>
            <a:ext cx="1479612" cy="3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9053" y="377479"/>
            <a:ext cx="678548" cy="596089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5332011" y="163768"/>
            <a:ext cx="1282578" cy="69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60" y="321467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77" y="1143640"/>
            <a:ext cx="1150554" cy="3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16" y="288611"/>
            <a:ext cx="1399718" cy="3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8" y="114671"/>
            <a:ext cx="1100268" cy="3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3" y="2996177"/>
            <a:ext cx="1272853" cy="6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42" y="1090980"/>
            <a:ext cx="1500415" cy="8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0" y="2411017"/>
            <a:ext cx="1444410" cy="44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47" y="792125"/>
            <a:ext cx="1764982" cy="21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21" y="2590822"/>
            <a:ext cx="1524204" cy="5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B8C4A0-3534-4A63-8476-24E3B4D0D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512994" y="981405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2EDD19-740E-4505-86B9-2B611A6B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74" y="3722038"/>
            <a:ext cx="922038" cy="3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r Ability Logo">
            <a:extLst>
              <a:ext uri="{FF2B5EF4-FFF2-40B4-BE49-F238E27FC236}">
                <a16:creationId xmlns:a16="http://schemas.microsoft.com/office/drawing/2014/main" id="{CF10E926-DBF0-41E1-B2D3-0CB838527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75" y="2474512"/>
            <a:ext cx="1194093" cy="5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60E868-307E-4AA0-B365-B5820B21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07" y="3554355"/>
            <a:ext cx="1038791" cy="2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D4074164-60ED-49C3-8735-3BBF8BAD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77" y="2855625"/>
            <a:ext cx="1285302" cy="4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hriners Hospitals for Children - Wikipedia">
            <a:extLst>
              <a:ext uri="{FF2B5EF4-FFF2-40B4-BE49-F238E27FC236}">
                <a16:creationId xmlns:a16="http://schemas.microsoft.com/office/drawing/2014/main" id="{ADACAE1B-1B9B-4191-8F67-464DBE99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14" y="2001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ronson-logo - Clinician Nexus">
            <a:extLst>
              <a:ext uri="{FF2B5EF4-FFF2-40B4-BE49-F238E27FC236}">
                <a16:creationId xmlns:a16="http://schemas.microsoft.com/office/drawing/2014/main" id="{37D9C44E-37A7-418A-AF03-4C1363C3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1" y="4344125"/>
            <a:ext cx="1402047" cy="22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lu takes toll on medical facilities across Washington ...">
            <a:extLst>
              <a:ext uri="{FF2B5EF4-FFF2-40B4-BE49-F238E27FC236}">
                <a16:creationId xmlns:a16="http://schemas.microsoft.com/office/drawing/2014/main" id="{1649823D-1C13-4094-85CF-73B01B7C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b="19669"/>
          <a:stretch/>
        </p:blipFill>
        <p:spPr bwMode="auto">
          <a:xfrm>
            <a:off x="5830395" y="1217926"/>
            <a:ext cx="1452465" cy="6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F Group Named #1 Large Employer in Business Insurance ...">
            <a:extLst>
              <a:ext uri="{FF2B5EF4-FFF2-40B4-BE49-F238E27FC236}">
                <a16:creationId xmlns:a16="http://schemas.microsoft.com/office/drawing/2014/main" id="{8A3F3F60-B9E0-47CD-A758-AB6C9CE31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10277" r="4093" b="15142"/>
          <a:stretch/>
        </p:blipFill>
        <p:spPr bwMode="auto">
          <a:xfrm>
            <a:off x="6781580" y="2102389"/>
            <a:ext cx="1452702" cy="3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DX logo large RGB - TheBDX.com">
            <a:extLst>
              <a:ext uri="{FF2B5EF4-FFF2-40B4-BE49-F238E27FC236}">
                <a16:creationId xmlns:a16="http://schemas.microsoft.com/office/drawing/2014/main" id="{AC6D83B5-9A59-4CFE-BC00-3BC82328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5" t="16975" r="13982" b="20561"/>
          <a:stretch/>
        </p:blipFill>
        <p:spPr bwMode="auto">
          <a:xfrm>
            <a:off x="7093971" y="1654741"/>
            <a:ext cx="148908" cy="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w Chemical Company - Wikipedia">
            <a:extLst>
              <a:ext uri="{FF2B5EF4-FFF2-40B4-BE49-F238E27FC236}">
                <a16:creationId xmlns:a16="http://schemas.microsoft.com/office/drawing/2014/main" id="{FB7AD45A-201D-43F4-89BD-75D6E537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62" y="824475"/>
            <a:ext cx="1317812" cy="4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FC971461-671C-4CB4-B44E-8554C7CA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1393494"/>
            <a:ext cx="1418055" cy="5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C7C70344-BB3E-4817-A881-A718A2C3C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5" b="19049"/>
          <a:stretch/>
        </p:blipFill>
        <p:spPr bwMode="auto">
          <a:xfrm>
            <a:off x="7953065" y="546006"/>
            <a:ext cx="933420" cy="65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Industry Projects</a:t>
            </a: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5C62-4AA0-4D16-8B9A-42A538C5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99" y="294495"/>
            <a:ext cx="3687675" cy="991380"/>
          </a:xfrm>
        </p:spPr>
        <p:txBody>
          <a:bodyPr/>
          <a:lstStyle/>
          <a:p>
            <a:pPr algn="ctr"/>
            <a:r>
              <a:rPr lang="en-US" sz="2800" dirty="0"/>
              <a:t>Industry-Specific Cloud Architectures</a:t>
            </a:r>
          </a:p>
        </p:txBody>
      </p:sp>
      <p:pic>
        <p:nvPicPr>
          <p:cNvPr id="3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F34E13F3-6260-4E69-AD2A-2202B7FA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3" y="1655560"/>
            <a:ext cx="1192130" cy="3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5CCEACA-1FAC-4953-97CF-64B105F1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1" y="2637457"/>
            <a:ext cx="5862638" cy="224780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A533A9-A528-484B-BCE3-4EA25871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00" y="135819"/>
            <a:ext cx="4352700" cy="20505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54C32B3-D15F-4200-A945-FB9A0FEC62C3}"/>
              </a:ext>
            </a:extLst>
          </p:cNvPr>
          <p:cNvSpPr txBox="1"/>
          <p:nvPr/>
        </p:nvSpPr>
        <p:spPr>
          <a:xfrm>
            <a:off x="6362787" y="2957155"/>
            <a:ext cx="253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 (400TB)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(RBAC, ACL)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Compliance (HIPAA, ISO)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3DB320FD-E615-4BCC-B391-B26D7A6E4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843819" y="1457437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Shriners Hospitals for Children - Wikipedia">
            <a:extLst>
              <a:ext uri="{FF2B5EF4-FFF2-40B4-BE49-F238E27FC236}">
                <a16:creationId xmlns:a16="http://schemas.microsoft.com/office/drawing/2014/main" id="{E93DDB24-2463-498E-96F8-C05FD975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0" y="1437879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1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8AEE-62A0-4BCD-976E-60F26956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8871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33E-23EE-4C37-8F41-518AE0FD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93994"/>
            <a:ext cx="8520600" cy="577531"/>
          </a:xfrm>
        </p:spPr>
        <p:txBody>
          <a:bodyPr/>
          <a:lstStyle/>
          <a:p>
            <a:r>
              <a:rPr lang="en-US" dirty="0"/>
              <a:t>Thought Leadership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8DD31-CB1D-4062-89C5-549634AEB3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3039038"/>
            <a:ext cx="2785744" cy="2104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F1E66-CE09-4B94-BA68-9D0971E7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925967"/>
            <a:ext cx="2785744" cy="211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A303F-52CC-4423-A735-94B4101E51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3039038"/>
            <a:ext cx="2788920" cy="2109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D426F-3501-434D-80CD-ABF2986418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965582"/>
            <a:ext cx="2788920" cy="2033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A70C70-E7F9-4565-8E2A-AB7D8AD09C6E}"/>
              </a:ext>
            </a:extLst>
          </p:cNvPr>
          <p:cNvSpPr/>
          <p:nvPr/>
        </p:nvSpPr>
        <p:spPr>
          <a:xfrm>
            <a:off x="7259997" y="195004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</a:rPr>
              <a:t>Microsoft DP-100 Exam Writer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850AC-6F69-4CEF-A71F-6B418AF4D47E}"/>
              </a:ext>
            </a:extLst>
          </p:cNvPr>
          <p:cNvSpPr/>
          <p:nvPr/>
        </p:nvSpPr>
        <p:spPr>
          <a:xfrm>
            <a:off x="5467782" y="187139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MS Learn – Azure Data Scientist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Exam Writer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9B5E42-F7F3-4532-9964-7D43C2AF0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689" y="1101996"/>
            <a:ext cx="1350182" cy="1564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CCBE9F-7B21-4090-B9B3-3E8362006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509" y="2165749"/>
            <a:ext cx="1547095" cy="911303"/>
          </a:xfrm>
          <a:prstGeom prst="rect">
            <a:avLst/>
          </a:prstGeom>
        </p:spPr>
      </p:pic>
      <p:pic>
        <p:nvPicPr>
          <p:cNvPr id="4" name="Picture 3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B6E4549A-2756-401C-8D77-227A2F2BD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840" y="2559669"/>
            <a:ext cx="2234118" cy="257844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A7F6EDC-5629-4940-BEBA-DD48723FB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4315" y="2906157"/>
            <a:ext cx="1000289" cy="1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807F5-F37D-4A0A-87E6-A711945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Experience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EBA22-1834-4904-9037-820D4DA3A8BE}"/>
              </a:ext>
            </a:extLst>
          </p:cNvPr>
          <p:cNvSpPr/>
          <p:nvPr/>
        </p:nvSpPr>
        <p:spPr>
          <a:xfrm>
            <a:off x="838571" y="1257858"/>
            <a:ext cx="3733429" cy="34740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Research: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Cloud Computing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Human Phylogenetics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Infectious Disease 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DSBA 6190 –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 Interns (4 Graduate, 2 UG)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DSI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9647A1-0362-4B5C-93B0-2F2972ECFFA3}"/>
              </a:ext>
            </a:extLst>
          </p:cNvPr>
          <p:cNvSpPr/>
          <p:nvPr/>
        </p:nvSpPr>
        <p:spPr>
          <a:xfrm>
            <a:off x="5306530" y="562021"/>
            <a:ext cx="3381053" cy="1430889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LEVEL Program –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26889-B307-41C0-985C-2AC588ADA19E}"/>
              </a:ext>
            </a:extLst>
          </p:cNvPr>
          <p:cNvSpPr/>
          <p:nvPr/>
        </p:nvSpPr>
        <p:spPr>
          <a:xfrm>
            <a:off x="5307980" y="2194560"/>
            <a:ext cx="3381053" cy="2743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NCVPS – Advanced Functions and Modeling (Math 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Management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Student Records Admin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Tutoring for College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3A7025B-D165-4FA2-8BF8-67C42CDD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642" y="646379"/>
            <a:ext cx="1712828" cy="611479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17FA5CF-E4C7-4435-B5E0-06537EC6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494560" y="1471781"/>
            <a:ext cx="864734" cy="66479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D6A5AA9-9E7C-428F-A9A0-62E723199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642" y="2259423"/>
            <a:ext cx="1709928" cy="7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14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Research Examples</a:t>
            </a:r>
          </a:p>
        </p:txBody>
      </p:sp>
    </p:spTree>
    <p:extLst>
      <p:ext uri="{BB962C8B-B14F-4D97-AF65-F5344CB8AC3E}">
        <p14:creationId xmlns:p14="http://schemas.microsoft.com/office/powerpoint/2010/main" val="3188841675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368</TotalTime>
  <Words>217</Words>
  <Application>Microsoft Office PowerPoint</Application>
  <PresentationFormat>On-screen Show (16:9)</PresentationFormat>
  <Paragraphs>71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Raleway</vt:lpstr>
      <vt:lpstr>Arial</vt:lpstr>
      <vt:lpstr>Lato</vt:lpstr>
      <vt:lpstr>Swiss</vt:lpstr>
      <vt:lpstr>Industry, Technology, Teaching, &amp; Research Colby T. Ford, Ph.D.</vt:lpstr>
      <vt:lpstr>Industry Experience</vt:lpstr>
      <vt:lpstr>PowerPoint Presentation</vt:lpstr>
      <vt:lpstr>Industry Projects</vt:lpstr>
      <vt:lpstr>Industry-Specific Cloud Architectures</vt:lpstr>
      <vt:lpstr>Scalable Machine Learning</vt:lpstr>
      <vt:lpstr>Thought Leadership</vt:lpstr>
      <vt:lpstr>Academic Experience</vt:lpstr>
      <vt:lpstr>Research Examples</vt:lpstr>
      <vt:lpstr>Explainable ML for Malaria Testing 🦟</vt:lpstr>
      <vt:lpstr>SARS-CoV-2 Variant Tracking</vt:lpstr>
      <vt:lpstr>Disease Transmission Visualization</vt:lpstr>
      <vt:lpstr>Q&amp;A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53</cp:revision>
  <dcterms:created xsi:type="dcterms:W3CDTF">2019-01-02T02:35:54Z</dcterms:created>
  <dcterms:modified xsi:type="dcterms:W3CDTF">2021-01-31T04:34:05Z</dcterms:modified>
</cp:coreProperties>
</file>